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03" r:id="rId4"/>
    <p:sldId id="260" r:id="rId5"/>
    <p:sldId id="287" r:id="rId6"/>
    <p:sldId id="288" r:id="rId7"/>
    <p:sldId id="289" r:id="rId8"/>
    <p:sldId id="305" r:id="rId9"/>
    <p:sldId id="306" r:id="rId10"/>
    <p:sldId id="307" r:id="rId11"/>
    <p:sldId id="308" r:id="rId12"/>
    <p:sldId id="309" r:id="rId13"/>
    <p:sldId id="310" r:id="rId14"/>
    <p:sldId id="274" r:id="rId15"/>
    <p:sldId id="28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9/22/2021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a:noFill/>
        </p:spPr>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no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Dr.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1384995"/>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7</a:t>
            </a:r>
            <a:r>
              <a:rPr lang="en-US" sz="2800" dirty="0" smtClean="0">
                <a:solidFill>
                  <a:srgbClr val="FFFF00"/>
                </a:solidFill>
                <a:latin typeface="Aharoni" pitchFamily="2" charset="-79"/>
                <a:cs typeface="Aharoni" pitchFamily="2" charset="-79"/>
              </a:rPr>
              <a:t> Discount-driven customers :-</a:t>
            </a:r>
          </a:p>
          <a:p>
            <a:pPr marL="0" lvl="2"/>
            <a:endParaRPr lang="en-US" sz="2800" dirty="0" smtClean="0">
              <a:solidFill>
                <a:srgbClr val="FFFF00"/>
              </a:solidFill>
              <a:latin typeface="Aharoni" pitchFamily="2" charset="-79"/>
              <a:cs typeface="Aharoni" pitchFamily="2" charset="-79"/>
            </a:endParaRPr>
          </a:p>
          <a:p>
            <a:pPr>
              <a:buFont typeface="Wingdings" pitchFamily="2" charset="2"/>
              <a:buChar char="Ø"/>
            </a:pPr>
            <a:r>
              <a:rPr lang="en-US" sz="2800" b="1" dirty="0" smtClean="0">
                <a:solidFill>
                  <a:schemeClr val="bg1"/>
                </a:solidFill>
              </a:rPr>
              <a:t>When discount or lower price then buy the product</a:t>
            </a:r>
            <a:endParaRPr lang="en-US" sz="2800" dirty="0" smtClean="0">
              <a:solidFill>
                <a:schemeClr val="bg1"/>
              </a:solidFill>
              <a:latin typeface="Aharoni" pitchFamily="2" charset="-79"/>
              <a:cs typeface="Aharoni" pitchFamily="2" charset="-79"/>
            </a:endParaRPr>
          </a:p>
        </p:txBody>
      </p:sp>
      <p:sp>
        <p:nvSpPr>
          <p:cNvPr id="4" name="TextBox 3"/>
          <p:cNvSpPr txBox="1"/>
          <p:nvPr/>
        </p:nvSpPr>
        <p:spPr>
          <a:xfrm>
            <a:off x="685800" y="2362200"/>
            <a:ext cx="7772400" cy="2246769"/>
          </a:xfrm>
          <a:prstGeom prst="rect">
            <a:avLst/>
          </a:prstGeom>
          <a:noFill/>
        </p:spPr>
        <p:txBody>
          <a:bodyPr wrap="square" rtlCol="0">
            <a:spAutoFit/>
          </a:bodyPr>
          <a:lstStyle/>
          <a:p>
            <a:pPr>
              <a:buFont typeface="Wingdings" pitchFamily="2" charset="2"/>
              <a:buChar char="Ø"/>
            </a:pPr>
            <a:r>
              <a:rPr lang="en-US" sz="2800" dirty="0" smtClean="0">
                <a:solidFill>
                  <a:schemeClr val="bg1"/>
                </a:solidFill>
                <a:latin typeface="Aharoni" pitchFamily="2" charset="-79"/>
                <a:cs typeface="Aharoni" pitchFamily="2" charset="-79"/>
              </a:rPr>
              <a:t>These consumers keep expectation at lower price with discount. They are ready to buy if discount is provided. Therefore, most of the time, heavy discounts are given by sellers to attract such customers</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954107"/>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8</a:t>
            </a:r>
            <a:r>
              <a:rPr lang="en-US" sz="2800" dirty="0" smtClean="0">
                <a:solidFill>
                  <a:srgbClr val="FFFF00"/>
                </a:solidFill>
                <a:latin typeface="Aharoni" pitchFamily="2" charset="-79"/>
                <a:cs typeface="Aharoni" pitchFamily="2" charset="-79"/>
              </a:rPr>
              <a:t> Decisive Customers :-</a:t>
            </a:r>
          </a:p>
          <a:p>
            <a:pPr marL="0" lvl="2"/>
            <a:r>
              <a:rPr lang="en-US" sz="2800" b="1" dirty="0" smtClean="0">
                <a:solidFill>
                  <a:schemeClr val="bg1"/>
                </a:solidFill>
                <a:latin typeface="Aharoni" pitchFamily="2" charset="-79"/>
                <a:cs typeface="Aharoni" pitchFamily="2" charset="-79"/>
              </a:rPr>
              <a:t>Determined &amp; strong in decision making</a:t>
            </a:r>
            <a:endParaRPr lang="en-US" sz="2800" dirty="0" smtClean="0">
              <a:solidFill>
                <a:schemeClr val="bg1"/>
              </a:solidFill>
              <a:latin typeface="Aharoni" pitchFamily="2" charset="-79"/>
              <a:cs typeface="Aharoni" pitchFamily="2" charset="-79"/>
            </a:endParaRPr>
          </a:p>
        </p:txBody>
      </p:sp>
      <p:sp>
        <p:nvSpPr>
          <p:cNvPr id="4" name="TextBox 3"/>
          <p:cNvSpPr txBox="1"/>
          <p:nvPr/>
        </p:nvSpPr>
        <p:spPr>
          <a:xfrm>
            <a:off x="228600" y="1905000"/>
            <a:ext cx="8001000" cy="2123658"/>
          </a:xfrm>
          <a:prstGeom prst="rect">
            <a:avLst/>
          </a:prstGeom>
          <a:noFill/>
        </p:spPr>
        <p:txBody>
          <a:bodyPr wrap="square" rtlCol="0">
            <a:spAutoFit/>
          </a:bodyPr>
          <a:lstStyle/>
          <a:p>
            <a:pPr>
              <a:buFont typeface="Wingdings" pitchFamily="2" charset="2"/>
              <a:buChar char="Ø"/>
            </a:pPr>
            <a:r>
              <a:rPr lang="en-US" sz="2400" dirty="0" smtClean="0">
                <a:solidFill>
                  <a:schemeClr val="bg1"/>
                </a:solidFill>
                <a:latin typeface="Aharoni" pitchFamily="2" charset="-79"/>
                <a:cs typeface="Aharoni" pitchFamily="2" charset="-79"/>
              </a:rPr>
              <a:t>They are more determined and strong in decision-making. </a:t>
            </a:r>
          </a:p>
          <a:p>
            <a:pPr>
              <a:buFont typeface="Wingdings" pitchFamily="2" charset="2"/>
              <a:buChar char="Ø"/>
            </a:pPr>
            <a:r>
              <a:rPr lang="en-US" sz="2400" dirty="0" smtClean="0">
                <a:solidFill>
                  <a:schemeClr val="bg1"/>
                </a:solidFill>
                <a:latin typeface="Aharoni" pitchFamily="2" charset="-79"/>
                <a:cs typeface="Aharoni" pitchFamily="2" charset="-79"/>
              </a:rPr>
              <a:t>They know what they need and are more often experienced customers.</a:t>
            </a:r>
          </a:p>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1384995"/>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9</a:t>
            </a:r>
            <a:r>
              <a:rPr lang="en-US" sz="2800" dirty="0" smtClean="0">
                <a:solidFill>
                  <a:srgbClr val="FFFF00"/>
                </a:solidFill>
                <a:latin typeface="Aharoni" pitchFamily="2" charset="-79"/>
                <a:cs typeface="Aharoni" pitchFamily="2" charset="-79"/>
              </a:rPr>
              <a:t> Dual Minded Customers :-</a:t>
            </a:r>
          </a:p>
          <a:p>
            <a:pPr marL="0" lvl="2"/>
            <a:r>
              <a:rPr lang="en-US" sz="2800" b="1" dirty="0" smtClean="0">
                <a:solidFill>
                  <a:schemeClr val="bg1"/>
                </a:solidFill>
                <a:latin typeface="Aharoni" pitchFamily="2" charset="-79"/>
                <a:cs typeface="Aharoni" pitchFamily="2" charset="-79"/>
              </a:rPr>
              <a:t>                       Confused customers </a:t>
            </a:r>
            <a:endParaRPr lang="en-US" sz="2800" dirty="0" smtClean="0">
              <a:solidFill>
                <a:schemeClr val="bg1"/>
              </a:solidFill>
              <a:latin typeface="Aharoni" pitchFamily="2" charset="-79"/>
              <a:cs typeface="Aharoni" pitchFamily="2" charset="-79"/>
            </a:endParaRP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
        <p:nvSpPr>
          <p:cNvPr id="4" name="TextBox 3"/>
          <p:cNvSpPr txBox="1"/>
          <p:nvPr/>
        </p:nvSpPr>
        <p:spPr>
          <a:xfrm>
            <a:off x="838200" y="1676400"/>
            <a:ext cx="7391400" cy="2123658"/>
          </a:xfrm>
          <a:prstGeom prst="rect">
            <a:avLst/>
          </a:prstGeom>
          <a:noFill/>
        </p:spPr>
        <p:txBody>
          <a:bodyPr wrap="square" rtlCol="0">
            <a:spAutoFit/>
          </a:bodyPr>
          <a:lstStyle/>
          <a:p>
            <a:pPr>
              <a:buFont typeface="Wingdings" pitchFamily="2" charset="2"/>
              <a:buChar char="Ø"/>
            </a:pPr>
            <a:r>
              <a:rPr lang="en-US" sz="2400" dirty="0" smtClean="0">
                <a:solidFill>
                  <a:schemeClr val="bg1"/>
                </a:solidFill>
                <a:latin typeface="Aharoni" pitchFamily="2" charset="-79"/>
                <a:cs typeface="Aharoni" pitchFamily="2" charset="-79"/>
              </a:rPr>
              <a:t>They are more determined and strong in decision-making. </a:t>
            </a:r>
          </a:p>
          <a:p>
            <a:pPr>
              <a:buFont typeface="Wingdings" pitchFamily="2" charset="2"/>
              <a:buChar char="Ø"/>
            </a:pPr>
            <a:r>
              <a:rPr lang="en-US" sz="2400" dirty="0" smtClean="0">
                <a:solidFill>
                  <a:schemeClr val="bg1"/>
                </a:solidFill>
                <a:latin typeface="Aharoni" pitchFamily="2" charset="-79"/>
                <a:cs typeface="Aharoni" pitchFamily="2" charset="-79"/>
              </a:rPr>
              <a:t>They know what they need and are more often experienced customers.</a:t>
            </a:r>
          </a:p>
          <a:p>
            <a:r>
              <a:rPr lang="en-US" dirty="0" smtClean="0"/>
              <a:t/>
            </a:r>
            <a:br>
              <a:rPr lang="en-US" dirty="0" smtClean="0"/>
            </a:b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Types of Customers ? </a:t>
            </a:r>
            <a:endParaRPr lang="en-US" sz="2400" dirty="0" smtClean="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7" name="Table 6"/>
          <p:cNvGraphicFramePr>
            <a:graphicFrameLocks noGrp="1"/>
          </p:cNvGraphicFramePr>
          <p:nvPr/>
        </p:nvGraphicFramePr>
        <p:xfrm>
          <a:off x="1600200" y="1828800"/>
          <a:ext cx="6096000" cy="4612640"/>
        </p:xfrm>
        <a:graphic>
          <a:graphicData uri="http://schemas.openxmlformats.org/drawingml/2006/table">
            <a:tbl>
              <a:tblPr firstRow="1" bandRow="1">
                <a:tableStyleId>{5C22544A-7EE6-4342-B048-85BDC9FD1C3A}</a:tableStyleId>
              </a:tblPr>
              <a:tblGrid>
                <a:gridCol w="762000"/>
                <a:gridCol w="2286000"/>
                <a:gridCol w="3048000"/>
              </a:tblGrid>
              <a:tr h="370840">
                <a:tc>
                  <a:txBody>
                    <a:bodyPr/>
                    <a:lstStyle/>
                    <a:p>
                      <a:pPr marL="0" marR="0">
                        <a:lnSpc>
                          <a:spcPct val="115000"/>
                        </a:lnSpc>
                        <a:spcBef>
                          <a:spcPts val="0"/>
                        </a:spcBef>
                        <a:spcAft>
                          <a:spcPts val="0"/>
                        </a:spcAft>
                      </a:pPr>
                      <a:r>
                        <a:rPr lang="en-US" sz="1200" b="1" dirty="0">
                          <a:latin typeface="Times New Roman"/>
                          <a:ea typeface="Calibri"/>
                          <a:cs typeface="Times New Roman"/>
                        </a:rPr>
                        <a:t>Sr.</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Times New Roman"/>
                          <a:ea typeface="Calibri"/>
                          <a:cs typeface="Times New Roman"/>
                        </a:rPr>
                        <a:t>Particular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Times New Roman"/>
                          <a:ea typeface="Calibri"/>
                          <a:cs typeface="Times New Roman"/>
                        </a:rPr>
                        <a:t>Details </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Organized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Perfect customers and buying regularly as per need</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Aggressive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Angry and rude behaivour customer</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Talkative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Buy regularly , more talkative &amp; friendly</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Seasonal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Not regular customers .  purchase only at seasonally</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Shy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Timid and nervous customers </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Impulsive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Buy without planning</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Discount-driven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When discount or lower price then buy the prodcut</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Decisive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Determined &amp; strong in decision making</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Dual Minded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dirty="0">
                          <a:latin typeface="Times New Roman"/>
                          <a:ea typeface="Calibri"/>
                          <a:cs typeface="Times New Roman"/>
                        </a:rPr>
                        <a:t>Confused customers </a:t>
                      </a:r>
                      <a:endParaRPr lang="en-US" sz="1100" dirty="0">
                        <a:latin typeface="Calibri"/>
                        <a:ea typeface="Calibri"/>
                        <a:cs typeface="Times New Roman"/>
                      </a:endParaRPr>
                    </a:p>
                  </a:txBody>
                  <a:tcPr marL="68580" marR="68580" marT="0" marB="0"/>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9" name="TextBox 8"/>
          <p:cNvSpPr txBox="1"/>
          <p:nvPr/>
        </p:nvSpPr>
        <p:spPr>
          <a:xfrm>
            <a:off x="304800" y="1219200"/>
            <a:ext cx="8839200" cy="461665"/>
          </a:xfrm>
          <a:prstGeom prst="rect">
            <a:avLst/>
          </a:prstGeom>
          <a:solidFill>
            <a:schemeClr val="accent2">
              <a:lumMod val="75000"/>
            </a:schemeClr>
          </a:solidFill>
        </p:spPr>
        <p:txBody>
          <a:bodyPr wrap="square" rtlCol="0">
            <a:spAutoFit/>
          </a:bodyPr>
          <a:lstStyle/>
          <a:p>
            <a:r>
              <a:rPr lang="en-US" sz="2400" b="1" dirty="0" smtClean="0">
                <a:solidFill>
                  <a:schemeClr val="bg1"/>
                </a:solidFill>
                <a:latin typeface="Aharoni" pitchFamily="2" charset="-79"/>
                <a:cs typeface="Aharoni" pitchFamily="2" charset="-79"/>
              </a:rPr>
              <a:t>Way to remember :- OATS2       I D3       ( Oats ........Id card) </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1"/>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Types of Customers ? </a:t>
            </a:r>
            <a:endParaRPr lang="en-US" sz="2400" dirty="0" smtClean="0"/>
          </a:p>
        </p:txBody>
      </p:sp>
      <p:sp>
        <p:nvSpPr>
          <p:cNvPr id="4" name="TextBox 3"/>
          <p:cNvSpPr txBox="1"/>
          <p:nvPr/>
        </p:nvSpPr>
        <p:spPr>
          <a:xfrm>
            <a:off x="228600" y="1447800"/>
            <a:ext cx="8458200" cy="3416320"/>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In business terms, there are different types of consumer of goods and services that are offered for sale by companies and the manufacturers. A product manufacturing Company has to determine, know or understood the type of Consumer, the market for the products which they intend to introduce in the market. It also enables the Company to avail the right and desired product to the Consumers which increase sales and profit for the Company.</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6" name="TextBox 5"/>
          <p:cNvSpPr txBox="1"/>
          <p:nvPr/>
        </p:nvSpPr>
        <p:spPr>
          <a:xfrm>
            <a:off x="381000" y="4953000"/>
            <a:ext cx="8153400" cy="1264449"/>
          </a:xfrm>
          <a:prstGeom prst="rect">
            <a:avLst/>
          </a:prstGeom>
          <a:solidFill>
            <a:srgbClr val="C00000"/>
          </a:solidFill>
        </p:spPr>
        <p:txBody>
          <a:bodyPr wrap="square" rtlCol="0">
            <a:spAutoFit/>
          </a:bodyPr>
          <a:lstStyle/>
          <a:p>
            <a:pPr>
              <a:spcAft>
                <a:spcPts val="500"/>
              </a:spcAft>
            </a:pPr>
            <a:r>
              <a:rPr lang="en-US" sz="2400" dirty="0" smtClean="0">
                <a:solidFill>
                  <a:schemeClr val="bg1"/>
                </a:solidFill>
                <a:latin typeface="Aharoni" pitchFamily="2" charset="-79"/>
                <a:cs typeface="Aharoni" pitchFamily="2" charset="-79"/>
              </a:rPr>
              <a:t>Definition</a:t>
            </a:r>
          </a:p>
          <a:p>
            <a:pPr>
              <a:spcAft>
                <a:spcPts val="500"/>
              </a:spcAft>
            </a:pPr>
            <a:r>
              <a:rPr lang="en-US" sz="2400" dirty="0" smtClean="0">
                <a:solidFill>
                  <a:schemeClr val="bg1"/>
                </a:solidFill>
                <a:latin typeface="Aharoni" pitchFamily="2" charset="-79"/>
                <a:cs typeface="Aharoni" pitchFamily="2" charset="-79"/>
              </a:rPr>
              <a:t>Consumer can be defined as the "one who purchases goods and services use"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nodePh="1">
                                  <p:stCondLst>
                                    <p:cond delay="0"/>
                                  </p:stCondLst>
                                  <p:endCondLst>
                                    <p:cond evt="begin" delay="0">
                                      <p:tn val="10"/>
                                    </p:cond>
                                  </p:end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heckerboard(across)">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228600"/>
            <a:ext cx="83820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Q.2  Types of Customers ? </a:t>
            </a:r>
            <a:endParaRPr lang="en-US" sz="2400" dirty="0" smtClean="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graphicFrame>
        <p:nvGraphicFramePr>
          <p:cNvPr id="7" name="Table 6"/>
          <p:cNvGraphicFramePr>
            <a:graphicFrameLocks noGrp="1"/>
          </p:cNvGraphicFramePr>
          <p:nvPr/>
        </p:nvGraphicFramePr>
        <p:xfrm>
          <a:off x="1600200" y="1828800"/>
          <a:ext cx="6096000" cy="4612640"/>
        </p:xfrm>
        <a:graphic>
          <a:graphicData uri="http://schemas.openxmlformats.org/drawingml/2006/table">
            <a:tbl>
              <a:tblPr firstRow="1" bandRow="1">
                <a:tableStyleId>{5C22544A-7EE6-4342-B048-85BDC9FD1C3A}</a:tableStyleId>
              </a:tblPr>
              <a:tblGrid>
                <a:gridCol w="762000"/>
                <a:gridCol w="2286000"/>
                <a:gridCol w="3048000"/>
              </a:tblGrid>
              <a:tr h="370840">
                <a:tc>
                  <a:txBody>
                    <a:bodyPr/>
                    <a:lstStyle/>
                    <a:p>
                      <a:pPr marL="0" marR="0">
                        <a:lnSpc>
                          <a:spcPct val="115000"/>
                        </a:lnSpc>
                        <a:spcBef>
                          <a:spcPts val="0"/>
                        </a:spcBef>
                        <a:spcAft>
                          <a:spcPts val="0"/>
                        </a:spcAft>
                      </a:pPr>
                      <a:r>
                        <a:rPr lang="en-US" sz="1200" b="1" dirty="0">
                          <a:latin typeface="Times New Roman"/>
                          <a:ea typeface="Calibri"/>
                          <a:cs typeface="Times New Roman"/>
                        </a:rPr>
                        <a:t>Sr.</a:t>
                      </a: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Times New Roman"/>
                          <a:ea typeface="Calibri"/>
                          <a:cs typeface="Times New Roman"/>
                        </a:rPr>
                        <a:t>Particular </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200" b="1">
                          <a:latin typeface="Times New Roman"/>
                          <a:ea typeface="Calibri"/>
                          <a:cs typeface="Times New Roman"/>
                        </a:rPr>
                        <a:t>Details </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1</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Organized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Perfect customers and buying regularly as per need</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2</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Aggressive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Angry and rude behaivour customer</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3</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Talkative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Buy regularly , more talkative &amp; friendly</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4</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Seasonal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Not regular customers .  purchase only at seasonally</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5</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Shy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Timid and nervous customers </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6</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Impulsive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Buy without planning</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7</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Discount-driven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When discount or lower price then buy the prodcut</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8</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Decisive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Determined &amp; strong in decision making</a:t>
                      </a:r>
                      <a:endParaRPr lang="en-US" sz="1100">
                        <a:latin typeface="Calibri"/>
                        <a:ea typeface="Calibri"/>
                        <a:cs typeface="Times New Roman"/>
                      </a:endParaRPr>
                    </a:p>
                  </a:txBody>
                  <a:tcPr marL="68580" marR="68580" marT="0" marB="0"/>
                </a:tc>
              </a:tr>
              <a:tr h="370840">
                <a:tc>
                  <a:txBody>
                    <a:bodyPr/>
                    <a:lstStyle/>
                    <a:p>
                      <a:pPr marL="0" marR="0">
                        <a:lnSpc>
                          <a:spcPct val="150000"/>
                        </a:lnSpc>
                        <a:spcBef>
                          <a:spcPts val="0"/>
                        </a:spcBef>
                        <a:spcAft>
                          <a:spcPts val="0"/>
                        </a:spcAft>
                      </a:pPr>
                      <a:r>
                        <a:rPr lang="en-US" sz="1200" b="1">
                          <a:latin typeface="Times New Roman"/>
                          <a:ea typeface="Calibri"/>
                          <a:cs typeface="Times New Roman"/>
                        </a:rPr>
                        <a:t>9</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a:latin typeface="Times New Roman"/>
                          <a:ea typeface="Calibri"/>
                          <a:cs typeface="Times New Roman"/>
                        </a:rPr>
                        <a:t>Dual Minded Customers:-</a:t>
                      </a:r>
                      <a:endParaRPr lang="en-US" sz="1100">
                        <a:latin typeface="Calibri"/>
                        <a:ea typeface="Calibri"/>
                        <a:cs typeface="Times New Roman"/>
                      </a:endParaRPr>
                    </a:p>
                  </a:txBody>
                  <a:tcPr marL="68580" marR="68580" marT="0" marB="0"/>
                </a:tc>
                <a:tc>
                  <a:txBody>
                    <a:bodyPr/>
                    <a:lstStyle/>
                    <a:p>
                      <a:pPr marL="0" marR="0">
                        <a:lnSpc>
                          <a:spcPct val="150000"/>
                        </a:lnSpc>
                        <a:spcBef>
                          <a:spcPts val="0"/>
                        </a:spcBef>
                        <a:spcAft>
                          <a:spcPts val="0"/>
                        </a:spcAft>
                      </a:pPr>
                      <a:r>
                        <a:rPr lang="en-US" sz="1200" b="1" dirty="0">
                          <a:latin typeface="Times New Roman"/>
                          <a:ea typeface="Calibri"/>
                          <a:cs typeface="Times New Roman"/>
                        </a:rPr>
                        <a:t>Confused customers </a:t>
                      </a:r>
                      <a:endParaRPr lang="en-US" sz="1100" dirty="0">
                        <a:latin typeface="Calibri"/>
                        <a:ea typeface="Calibri"/>
                        <a:cs typeface="Times New Roman"/>
                      </a:endParaRPr>
                    </a:p>
                  </a:txBody>
                  <a:tcPr marL="68580" marR="68580" marT="0" marB="0"/>
                </a:tc>
              </a:tr>
              <a:tr h="370840">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9" name="TextBox 8"/>
          <p:cNvSpPr txBox="1"/>
          <p:nvPr/>
        </p:nvSpPr>
        <p:spPr>
          <a:xfrm>
            <a:off x="304800" y="1219200"/>
            <a:ext cx="8839200" cy="461665"/>
          </a:xfrm>
          <a:prstGeom prst="rect">
            <a:avLst/>
          </a:prstGeom>
          <a:solidFill>
            <a:schemeClr val="accent2">
              <a:lumMod val="75000"/>
            </a:schemeClr>
          </a:solidFill>
        </p:spPr>
        <p:txBody>
          <a:bodyPr wrap="square" rtlCol="0">
            <a:spAutoFit/>
          </a:bodyPr>
          <a:lstStyle/>
          <a:p>
            <a:r>
              <a:rPr lang="en-US" sz="2400" b="1" dirty="0" smtClean="0">
                <a:solidFill>
                  <a:schemeClr val="bg1"/>
                </a:solidFill>
                <a:latin typeface="Aharoni" pitchFamily="2" charset="-79"/>
                <a:cs typeface="Aharoni" pitchFamily="2" charset="-79"/>
              </a:rPr>
              <a:t>Way to remember :- OATS2       I D3       ( Oats ........Id card) </a:t>
            </a:r>
            <a:endParaRPr lang="en-US" sz="2400" b="1"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grpId="0" nodeType="clickEffect">
                                  <p:stCondLst>
                                    <p:cond delay="0"/>
                                  </p:stCondLst>
                                  <p:childTnLst>
                                    <p:animScale>
                                      <p:cBhvr>
                                        <p:cTn id="11" dur="2000" fill="hold"/>
                                        <p:tgtEl>
                                          <p:spTgt spid="9"/>
                                        </p:tgtEl>
                                      </p:cBhvr>
                                      <p:by x="150000" y="150000"/>
                                    </p:animScale>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ppt_x"/>
                                          </p:val>
                                        </p:tav>
                                        <p:tav tm="100000">
                                          <p:val>
                                            <p:strVal val="#ppt_x"/>
                                          </p:val>
                                        </p:tav>
                                      </p:tavLst>
                                    </p:anim>
                                    <p:anim calcmode="lin" valueType="num">
                                      <p:cBhvr additive="base">
                                        <p:cTn id="1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609600" y="381000"/>
            <a:ext cx="8229600" cy="6124754"/>
          </a:xfrm>
          <a:prstGeom prst="rect">
            <a:avLst/>
          </a:prstGeom>
          <a:noFill/>
        </p:spPr>
        <p:txBody>
          <a:bodyPr wrap="square" rtlCol="0">
            <a:spAutoFit/>
          </a:bodyPr>
          <a:lstStyle/>
          <a:p>
            <a:pPr marL="514350" lvl="2" indent="-514350"/>
            <a:r>
              <a:rPr lang="en-US" sz="2800" b="1" dirty="0" smtClean="0">
                <a:solidFill>
                  <a:srgbClr val="FFFF00"/>
                </a:solidFill>
                <a:latin typeface="+mj-lt"/>
                <a:cs typeface="Aharoni" pitchFamily="2" charset="-79"/>
              </a:rPr>
              <a:t>1.Organized customers</a:t>
            </a:r>
            <a:r>
              <a:rPr lang="en-US" sz="2800" dirty="0" smtClean="0">
                <a:solidFill>
                  <a:srgbClr val="FFFF00"/>
                </a:solidFill>
                <a:latin typeface="Aharoni" pitchFamily="2" charset="-79"/>
                <a:cs typeface="Aharoni" pitchFamily="2" charset="-79"/>
              </a:rPr>
              <a:t> :-</a:t>
            </a:r>
          </a:p>
          <a:p>
            <a:pPr marL="514350" lvl="2" indent="-514350"/>
            <a:endParaRPr lang="en-US" sz="2800" dirty="0" smtClean="0">
              <a:latin typeface="Aharoni" pitchFamily="2" charset="-79"/>
              <a:cs typeface="Aharoni" pitchFamily="2" charset="-79"/>
            </a:endParaRPr>
          </a:p>
          <a:p>
            <a:pPr marL="514350" lvl="2" indent="-514350">
              <a:buAutoNum type="arabicPeriod"/>
            </a:pPr>
            <a:endParaRPr lang="en-US" sz="2800" dirty="0" smtClean="0">
              <a:latin typeface="Aharoni" pitchFamily="2" charset="-79"/>
              <a:cs typeface="Aharoni" pitchFamily="2" charset="-79"/>
            </a:endParaRP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Perfect customers and buying regularly as per need.</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It is purchasing on regular basis</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It is also called as Common customers. </a:t>
            </a:r>
          </a:p>
          <a:p>
            <a:pPr marL="514350" lvl="2" indent="-514350">
              <a:buFont typeface="Wingdings" pitchFamily="2" charset="2"/>
              <a:buChar char="Ø"/>
            </a:pPr>
            <a:r>
              <a:rPr lang="en-US" sz="2800" dirty="0" smtClean="0">
                <a:solidFill>
                  <a:schemeClr val="bg1"/>
                </a:solidFill>
                <a:latin typeface="Aharoni" pitchFamily="2" charset="-79"/>
                <a:cs typeface="Aharoni" pitchFamily="2" charset="-79"/>
              </a:rPr>
              <a:t>These customers are product specific and only tend to buy items only to which they are habitual or have a specific need for them. </a:t>
            </a:r>
            <a:br>
              <a:rPr lang="en-US" sz="2800" dirty="0" smtClean="0">
                <a:solidFill>
                  <a:schemeClr val="bg1"/>
                </a:solidFill>
                <a:latin typeface="Aharoni" pitchFamily="2" charset="-79"/>
                <a:cs typeface="Aharoni" pitchFamily="2" charset="-79"/>
              </a:rPr>
            </a:br>
            <a:endParaRPr lang="en-US" sz="2800" dirty="0" smtClean="0">
              <a:solidFill>
                <a:schemeClr val="bg1"/>
              </a:solidFill>
              <a:latin typeface="Aharoni" pitchFamily="2" charset="-79"/>
              <a:cs typeface="Aharoni" pitchFamily="2" charset="-79"/>
            </a:endParaRPr>
          </a:p>
          <a:p>
            <a:pPr marL="514350" lvl="2" indent="-514350"/>
            <a:endParaRPr lang="en-US" sz="2800" dirty="0" smtClean="0">
              <a:latin typeface="Aharoni" pitchFamily="2" charset="-79"/>
              <a:cs typeface="Aharoni" pitchFamily="2" charset="-79"/>
            </a:endParaRPr>
          </a:p>
          <a:p>
            <a:r>
              <a:rPr lang="en-US" sz="2800" dirty="0" smtClean="0">
                <a:latin typeface="Aharoni" pitchFamily="2" charset="-79"/>
                <a:cs typeface="Aharoni" pitchFamily="2" charset="-79"/>
              </a:rPr>
              <a:t> </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609600"/>
            <a:ext cx="6858000" cy="954107"/>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2</a:t>
            </a:r>
            <a:r>
              <a:rPr lang="en-US" sz="2800" dirty="0" smtClean="0">
                <a:solidFill>
                  <a:srgbClr val="FFFF00"/>
                </a:solidFill>
                <a:latin typeface="Aharoni" pitchFamily="2" charset="-79"/>
                <a:cs typeface="Aharoni" pitchFamily="2" charset="-79"/>
              </a:rPr>
              <a:t>. Aggressive Customers ::</a:t>
            </a:r>
            <a:r>
              <a:rPr lang="en-US" sz="2800" dirty="0" smtClean="0">
                <a:latin typeface="Aharoni" pitchFamily="2" charset="-79"/>
                <a:cs typeface="Aharoni" pitchFamily="2" charset="-79"/>
              </a:rPr>
              <a:t>-</a:t>
            </a:r>
          </a:p>
          <a:p>
            <a:pPr>
              <a:buFont typeface="Wingdings" pitchFamily="2" charset="2"/>
              <a:buChar char="Ø"/>
            </a:pPr>
            <a:r>
              <a:rPr lang="en-US" sz="2800" dirty="0" smtClean="0">
                <a:solidFill>
                  <a:schemeClr val="bg1"/>
                </a:solidFill>
                <a:latin typeface="Aharoni" pitchFamily="2" charset="-79"/>
                <a:cs typeface="Aharoni" pitchFamily="2" charset="-79"/>
              </a:rPr>
              <a:t>Angry and rude behaivour customer             </a:t>
            </a:r>
          </a:p>
        </p:txBody>
      </p:sp>
      <p:sp>
        <p:nvSpPr>
          <p:cNvPr id="4" name="TextBox 3"/>
          <p:cNvSpPr txBox="1"/>
          <p:nvPr/>
        </p:nvSpPr>
        <p:spPr>
          <a:xfrm>
            <a:off x="914400" y="2590800"/>
            <a:ext cx="7543800" cy="2246769"/>
          </a:xfrm>
          <a:prstGeom prst="rect">
            <a:avLst/>
          </a:prstGeom>
          <a:noFill/>
        </p:spPr>
        <p:txBody>
          <a:bodyPr wrap="square" rtlCol="0">
            <a:spAutoFit/>
          </a:bodyPr>
          <a:lstStyle/>
          <a:p>
            <a:pPr>
              <a:buFont typeface="Wingdings" pitchFamily="2" charset="2"/>
              <a:buChar char="Ø"/>
            </a:pPr>
            <a:r>
              <a:rPr lang="en-US" sz="2800" dirty="0" smtClean="0">
                <a:solidFill>
                  <a:schemeClr val="bg1"/>
                </a:solidFill>
                <a:latin typeface="Aharoni" pitchFamily="2" charset="-79"/>
                <a:cs typeface="Aharoni" pitchFamily="2" charset="-79"/>
              </a:rPr>
              <a:t>Such customers keep angry nature and are more often rude in behavior. </a:t>
            </a:r>
          </a:p>
          <a:p>
            <a:pPr>
              <a:buFont typeface="Wingdings" pitchFamily="2" charset="2"/>
              <a:buChar char="Ø"/>
            </a:pPr>
            <a:r>
              <a:rPr lang="en-US" sz="2800" dirty="0" smtClean="0">
                <a:solidFill>
                  <a:schemeClr val="bg1"/>
                </a:solidFill>
                <a:latin typeface="Aharoni" pitchFamily="2" charset="-79"/>
                <a:cs typeface="Aharoni" pitchFamily="2" charset="-79"/>
              </a:rPr>
              <a:t>They have mental conflict and thus pass their anger on sellers too. </a:t>
            </a:r>
          </a:p>
          <a:p>
            <a:pPr>
              <a:buFont typeface="Wingdings" pitchFamily="2" charset="2"/>
              <a:buChar char="Ø"/>
            </a:pPr>
            <a:r>
              <a:rPr lang="en-US" sz="2800" dirty="0" smtClean="0">
                <a:solidFill>
                  <a:schemeClr val="bg1"/>
                </a:solidFill>
                <a:latin typeface="Aharoni" pitchFamily="2" charset="-79"/>
                <a:cs typeface="Aharoni" pitchFamily="2" charset="-79"/>
              </a:rPr>
              <a:t>They need to be cared with tacts.</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143000" y="533400"/>
            <a:ext cx="7086600" cy="1384995"/>
          </a:xfrm>
          <a:prstGeom prst="rect">
            <a:avLst/>
          </a:prstGeom>
          <a:noFill/>
        </p:spPr>
        <p:txBody>
          <a:bodyPr wrap="square" rtlCol="0">
            <a:spAutoFit/>
          </a:bodyPr>
          <a:lstStyle/>
          <a:p>
            <a:pPr marL="0" lvl="2"/>
            <a:r>
              <a:rPr lang="en-US" sz="2800" b="1" dirty="0" smtClean="0">
                <a:solidFill>
                  <a:srgbClr val="FFFF00"/>
                </a:solidFill>
                <a:latin typeface="+mj-lt"/>
                <a:cs typeface="Aharoni" pitchFamily="2" charset="-79"/>
              </a:rPr>
              <a:t>3</a:t>
            </a:r>
            <a:r>
              <a:rPr lang="en-US" sz="2800" dirty="0" smtClean="0">
                <a:solidFill>
                  <a:srgbClr val="FFFF00"/>
                </a:solidFill>
                <a:latin typeface="Aharoni" pitchFamily="2" charset="-79"/>
                <a:cs typeface="Aharoni" pitchFamily="2" charset="-79"/>
              </a:rPr>
              <a:t> Talkative customers :-</a:t>
            </a:r>
          </a:p>
          <a:p>
            <a:pPr marL="0" lvl="2">
              <a:buFont typeface="Wingdings" pitchFamily="2" charset="2"/>
              <a:buChar char="Ø"/>
            </a:pPr>
            <a:r>
              <a:rPr lang="en-US" sz="2800" dirty="0" smtClean="0">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Buy regularly , more talkative &amp; friendly</a:t>
            </a:r>
          </a:p>
        </p:txBody>
      </p:sp>
      <p:sp>
        <p:nvSpPr>
          <p:cNvPr id="4" name="TextBox 3"/>
          <p:cNvSpPr txBox="1"/>
          <p:nvPr/>
        </p:nvSpPr>
        <p:spPr>
          <a:xfrm>
            <a:off x="1219200" y="2438400"/>
            <a:ext cx="7467600" cy="3108543"/>
          </a:xfrm>
          <a:prstGeom prst="rect">
            <a:avLst/>
          </a:prstGeom>
          <a:noFill/>
        </p:spPr>
        <p:txBody>
          <a:bodyPr wrap="square" rtlCol="0">
            <a:spAutoFit/>
          </a:bodyPr>
          <a:lstStyle/>
          <a:p>
            <a:pPr>
              <a:buFont typeface="Wingdings" pitchFamily="2" charset="2"/>
              <a:buChar char="Ø"/>
            </a:pPr>
            <a:r>
              <a:rPr lang="en-US" sz="2800" dirty="0" smtClean="0">
                <a:solidFill>
                  <a:schemeClr val="bg1"/>
                </a:solidFill>
                <a:latin typeface="Aharoni" pitchFamily="2" charset="-79"/>
                <a:cs typeface="Aharoni" pitchFamily="2" charset="-79"/>
              </a:rPr>
              <a:t>They are customers who are more talkative and usually friendly. They are easy going and  </a:t>
            </a:r>
          </a:p>
          <a:p>
            <a:pPr>
              <a:buFont typeface="Wingdings" pitchFamily="2" charset="2"/>
              <a:buChar char="Ø"/>
            </a:pPr>
            <a:r>
              <a:rPr lang="en-US" sz="2800" dirty="0" smtClean="0">
                <a:solidFill>
                  <a:schemeClr val="bg1"/>
                </a:solidFill>
                <a:latin typeface="Aharoni" pitchFamily="2" charset="-79"/>
                <a:cs typeface="Aharoni" pitchFamily="2" charset="-79"/>
              </a:rPr>
              <a:t>it is easy to handle them in their own tone. </a:t>
            </a:r>
          </a:p>
          <a:p>
            <a:pPr>
              <a:buFont typeface="Wingdings" pitchFamily="2" charset="2"/>
              <a:buChar char="Ø"/>
            </a:pPr>
            <a:r>
              <a:rPr lang="en-US" sz="2800" dirty="0" smtClean="0">
                <a:solidFill>
                  <a:schemeClr val="bg1"/>
                </a:solidFill>
                <a:latin typeface="Aharoni" pitchFamily="2" charset="-79"/>
                <a:cs typeface="Aharoni" pitchFamily="2" charset="-79"/>
              </a:rPr>
              <a:t>They make buying process more easy and fruitful</a:t>
            </a:r>
            <a:endParaRPr lang="en-US" sz="2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246769"/>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4</a:t>
            </a:r>
            <a:r>
              <a:rPr lang="en-US" sz="2800" dirty="0" smtClean="0">
                <a:solidFill>
                  <a:srgbClr val="FFFF00"/>
                </a:solidFill>
                <a:latin typeface="Aharoni" pitchFamily="2" charset="-79"/>
                <a:cs typeface="Aharoni" pitchFamily="2" charset="-79"/>
              </a:rPr>
              <a:t> Seasonal Customers :-</a:t>
            </a:r>
          </a:p>
          <a:p>
            <a:pPr marL="0" lvl="2">
              <a:buFont typeface="Wingdings" pitchFamily="2" charset="2"/>
              <a:buChar char="Ø"/>
            </a:pPr>
            <a:r>
              <a:rPr lang="en-US" sz="2800" b="1" dirty="0" smtClean="0">
                <a:solidFill>
                  <a:schemeClr val="bg1"/>
                </a:solidFill>
                <a:latin typeface="Aharoni" pitchFamily="2" charset="-79"/>
                <a:cs typeface="Aharoni" pitchFamily="2" charset="-79"/>
              </a:rPr>
              <a:t>Not regular customers .  purchase only at seasonally</a:t>
            </a:r>
          </a:p>
          <a:p>
            <a:pPr marL="0" lvl="2">
              <a:buFont typeface="Wingdings" pitchFamily="2" charset="2"/>
              <a:buChar char="Ø"/>
            </a:pPr>
            <a:r>
              <a:rPr lang="en-US" sz="2800" b="1" dirty="0" smtClean="0">
                <a:solidFill>
                  <a:schemeClr val="bg1"/>
                </a:solidFill>
                <a:latin typeface="Aharoni" pitchFamily="2" charset="-79"/>
                <a:cs typeface="Aharoni" pitchFamily="2" charset="-79"/>
              </a:rPr>
              <a:t>They are buying occasionally </a:t>
            </a:r>
            <a:endParaRPr lang="en-US" sz="2800" dirty="0" smtClean="0">
              <a:solidFill>
                <a:schemeClr val="bg1"/>
              </a:solidFill>
              <a:latin typeface="Aharoni" pitchFamily="2" charset="-79"/>
              <a:cs typeface="Aharoni" pitchFamily="2" charset="-79"/>
            </a:endParaRP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954107"/>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5</a:t>
            </a:r>
            <a:r>
              <a:rPr lang="en-US" sz="2800" dirty="0" smtClean="0">
                <a:solidFill>
                  <a:srgbClr val="FFFF00"/>
                </a:solidFill>
                <a:latin typeface="Aharoni" pitchFamily="2" charset="-79"/>
                <a:cs typeface="Aharoni" pitchFamily="2" charset="-79"/>
              </a:rPr>
              <a:t> Shy Customers :-</a:t>
            </a:r>
          </a:p>
          <a:p>
            <a:pPr marL="0" lvl="2">
              <a:buFont typeface="Wingdings" pitchFamily="2" charset="2"/>
              <a:buChar char="Ø"/>
            </a:pPr>
            <a:r>
              <a:rPr lang="en-US" sz="2800" b="1" dirty="0" smtClean="0">
                <a:solidFill>
                  <a:schemeClr val="bg1"/>
                </a:solidFill>
              </a:rPr>
              <a:t>Timid and nervous customers</a:t>
            </a:r>
            <a:endParaRPr lang="en-US" sz="2800" dirty="0" smtClean="0">
              <a:solidFill>
                <a:schemeClr val="bg1"/>
              </a:solidFill>
              <a:latin typeface="Aharoni" pitchFamily="2" charset="-79"/>
              <a:cs typeface="Aharoni" pitchFamily="2" charset="-79"/>
            </a:endParaRPr>
          </a:p>
        </p:txBody>
      </p:sp>
      <p:sp>
        <p:nvSpPr>
          <p:cNvPr id="5" name="Rectangle 4"/>
          <p:cNvSpPr/>
          <p:nvPr/>
        </p:nvSpPr>
        <p:spPr>
          <a:xfrm>
            <a:off x="685800" y="1524000"/>
            <a:ext cx="7696200" cy="2308324"/>
          </a:xfrm>
          <a:prstGeom prst="rect">
            <a:avLst/>
          </a:prstGeom>
        </p:spPr>
        <p:txBody>
          <a:bodyPr wrap="square">
            <a:spAutoFit/>
          </a:bodyPr>
          <a:lstStyle/>
          <a:p>
            <a:pPr>
              <a:buFont typeface="Wingdings" pitchFamily="2" charset="2"/>
              <a:buChar char="Ø"/>
            </a:pPr>
            <a:r>
              <a:rPr lang="en-US" sz="2400" dirty="0" smtClean="0">
                <a:solidFill>
                  <a:schemeClr val="bg1"/>
                </a:solidFill>
                <a:latin typeface="Aharoni" pitchFamily="2" charset="-79"/>
                <a:ea typeface="Calibri"/>
                <a:cs typeface="Aharoni" pitchFamily="2" charset="-79"/>
              </a:rPr>
              <a:t>They are also known as timid and nervous customers who are not interested in talking and keep silence. </a:t>
            </a:r>
          </a:p>
          <a:p>
            <a:pPr>
              <a:buFont typeface="Wingdings" pitchFamily="2" charset="2"/>
              <a:buChar char="Ø"/>
            </a:pPr>
            <a:r>
              <a:rPr lang="en-US" sz="2400" dirty="0" smtClean="0">
                <a:solidFill>
                  <a:schemeClr val="bg1"/>
                </a:solidFill>
                <a:latin typeface="Aharoni" pitchFamily="2" charset="-79"/>
                <a:ea typeface="Calibri"/>
                <a:cs typeface="Aharoni" pitchFamily="2" charset="-79"/>
              </a:rPr>
              <a:t>They buy with observation. They need to be cared and handled carefully to convert into a potential customer</a:t>
            </a: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954107"/>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6</a:t>
            </a:r>
            <a:r>
              <a:rPr lang="en-US" sz="2800" dirty="0" smtClean="0">
                <a:solidFill>
                  <a:srgbClr val="FFFF00"/>
                </a:solidFill>
                <a:latin typeface="Aharoni" pitchFamily="2" charset="-79"/>
                <a:cs typeface="Aharoni" pitchFamily="2" charset="-79"/>
              </a:rPr>
              <a:t> Impulsive customers :-</a:t>
            </a:r>
          </a:p>
          <a:p>
            <a:pPr marL="0" lvl="2">
              <a:buFont typeface="Wingdings" pitchFamily="2" charset="2"/>
              <a:buChar char="Ø"/>
            </a:pPr>
            <a:r>
              <a:rPr lang="en-US" sz="2800" b="1" dirty="0" smtClean="0">
                <a:solidFill>
                  <a:schemeClr val="bg1"/>
                </a:solidFill>
              </a:rPr>
              <a:t>Buy without planning</a:t>
            </a:r>
            <a:endParaRPr lang="en-US" sz="2800" dirty="0" smtClean="0">
              <a:solidFill>
                <a:schemeClr val="bg1"/>
              </a:solidFill>
              <a:latin typeface="Aharoni" pitchFamily="2" charset="-79"/>
              <a:cs typeface="Aharoni" pitchFamily="2" charset="-79"/>
            </a:endParaRPr>
          </a:p>
        </p:txBody>
      </p:sp>
      <p:sp>
        <p:nvSpPr>
          <p:cNvPr id="4" name="TextBox 3"/>
          <p:cNvSpPr txBox="1"/>
          <p:nvPr/>
        </p:nvSpPr>
        <p:spPr>
          <a:xfrm>
            <a:off x="685800" y="1447800"/>
            <a:ext cx="8229600" cy="4893647"/>
          </a:xfrm>
          <a:prstGeom prst="rect">
            <a:avLst/>
          </a:prstGeom>
          <a:noFill/>
        </p:spPr>
        <p:txBody>
          <a:bodyPr wrap="square" rtlCol="0">
            <a:spAutoFit/>
          </a:bodyPr>
          <a:lstStyle/>
          <a:p>
            <a:pPr>
              <a:buFont typeface="Wingdings" pitchFamily="2" charset="2"/>
              <a:buChar char="Ø"/>
            </a:pPr>
            <a:r>
              <a:rPr lang="en-US" sz="2400" dirty="0" smtClean="0">
                <a:solidFill>
                  <a:schemeClr val="bg1"/>
                </a:solidFill>
                <a:latin typeface="Aharoni" pitchFamily="2" charset="-79"/>
                <a:cs typeface="Aharoni" pitchFamily="2" charset="-79"/>
              </a:rPr>
              <a:t>These customers are difficult to convince as they want to do the business in urge or caprice.</a:t>
            </a:r>
          </a:p>
          <a:p>
            <a:pPr>
              <a:buFont typeface="Wingdings" pitchFamily="2" charset="2"/>
              <a:buChar char="Ø"/>
            </a:pPr>
            <a:r>
              <a:rPr lang="en-US" sz="2400" dirty="0" smtClean="0">
                <a:solidFill>
                  <a:schemeClr val="bg1"/>
                </a:solidFill>
                <a:latin typeface="Aharoni" pitchFamily="2" charset="-79"/>
                <a:cs typeface="Aharoni" pitchFamily="2" charset="-79"/>
              </a:rPr>
              <a:t> They don’t have any specific item into their product list but urge to buy what they find good and productive at that point of time. </a:t>
            </a:r>
          </a:p>
          <a:p>
            <a:pPr>
              <a:buFont typeface="Wingdings" pitchFamily="2" charset="2"/>
              <a:buChar char="Ø"/>
            </a:pPr>
            <a:r>
              <a:rPr lang="en-US" sz="2400" dirty="0" smtClean="0">
                <a:solidFill>
                  <a:schemeClr val="bg1"/>
                </a:solidFill>
                <a:latin typeface="Aharoni" pitchFamily="2" charset="-79"/>
                <a:cs typeface="Aharoni" pitchFamily="2" charset="-79"/>
              </a:rPr>
              <a:t>Handling these customers is a challenge as they are not particularly looking for a product and want the supplier to display all the useful products.</a:t>
            </a:r>
          </a:p>
          <a:p>
            <a:pPr>
              <a:buFont typeface="Wingdings" pitchFamily="2" charset="2"/>
              <a:buChar char="Ø"/>
            </a:pPr>
            <a:r>
              <a:rPr lang="en-US" sz="2400" dirty="0" smtClean="0">
                <a:solidFill>
                  <a:schemeClr val="bg1"/>
                </a:solidFill>
                <a:latin typeface="Aharoni" pitchFamily="2" charset="-79"/>
                <a:cs typeface="Aharoni" pitchFamily="2" charset="-79"/>
              </a:rPr>
              <a:t> they have in their tally in front of them so that they can buy what they like from that display. </a:t>
            </a:r>
          </a:p>
          <a:p>
            <a:pPr>
              <a:buFont typeface="Wingdings" pitchFamily="2" charset="2"/>
              <a:buChar char="Ø"/>
            </a:pPr>
            <a:r>
              <a:rPr lang="en-US" sz="2400" dirty="0" smtClean="0">
                <a:solidFill>
                  <a:schemeClr val="bg1"/>
                </a:solidFill>
                <a:latin typeface="Aharoni" pitchFamily="2" charset="-79"/>
                <a:cs typeface="Aharoni" pitchFamily="2" charset="-79"/>
              </a:rPr>
              <a:t>If impulsive customers are treated accordingly then there is high probability that these customers could be a responsible for high percentage of selling.</a:t>
            </a:r>
            <a:endParaRPr lang="en-US" sz="24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798</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89</cp:revision>
  <dcterms:created xsi:type="dcterms:W3CDTF">2020-06-02T07:05:21Z</dcterms:created>
  <dcterms:modified xsi:type="dcterms:W3CDTF">2021-09-22T10:10:43Z</dcterms:modified>
</cp:coreProperties>
</file>